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ChangeArrowheads="1" noGrp="1"/>
          </p:cNvSpPr>
          <p:nvPr userDrawn="1"/>
        </p:nvSpPr>
        <p:spPr bwMode="auto">
          <a:xfrm>
            <a:off x="8220990" y="1"/>
            <a:ext cx="3971005" cy="685746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3874" y="0"/>
                </a:moveTo>
                <a:lnTo>
                  <a:pt x="3874" y="19794"/>
                </a:lnTo>
                <a:lnTo>
                  <a:pt x="3874" y="19794"/>
                </a:lnTo>
                <a:cubicBezTo>
                  <a:pt x="3874" y="19794"/>
                  <a:pt x="3932" y="19794"/>
                  <a:pt x="3932" y="19794"/>
                </a:cubicBezTo>
                <a:lnTo>
                  <a:pt x="3932" y="19794"/>
                </a:lnTo>
                <a:cubicBezTo>
                  <a:pt x="1759" y="19794"/>
                  <a:pt x="0" y="20605"/>
                  <a:pt x="0" y="21600"/>
                </a:cubicBezTo>
                <a:lnTo>
                  <a:pt x="0" y="21600"/>
                </a:lnTo>
                <a:cubicBezTo>
                  <a:pt x="0" y="22594"/>
                  <a:pt x="1759" y="23405"/>
                  <a:pt x="3932" y="23405"/>
                </a:cubicBezTo>
                <a:lnTo>
                  <a:pt x="3932" y="23405"/>
                </a:lnTo>
                <a:cubicBezTo>
                  <a:pt x="3932" y="23405"/>
                  <a:pt x="3874" y="23405"/>
                  <a:pt x="3874" y="23405"/>
                </a:cubicBezTo>
                <a:lnTo>
                  <a:pt x="3874" y="43200"/>
                </a:lnTo>
                <a:lnTo>
                  <a:pt x="43200" y="43200"/>
                </a:lnTo>
                <a:lnTo>
                  <a:pt x="43200" y="0"/>
                </a:lnTo>
                <a:lnTo>
                  <a:pt x="387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102"/>
          <p:cNvSpPr>
            <a:spLocks noChangeArrowheads="1" noGrp="1"/>
          </p:cNvSpPr>
          <p:nvPr userDrawn="1"/>
        </p:nvSpPr>
        <p:spPr bwMode="auto">
          <a:xfrm>
            <a:off x="8400255" y="3356809"/>
            <a:ext cx="190499" cy="14524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0"/>
                </a:moveTo>
                <a:lnTo>
                  <a:pt x="43200" y="43200"/>
                </a:lnTo>
                <a:lnTo>
                  <a:pt x="0" y="21623"/>
                </a:lnTo>
                <a:lnTo>
                  <a:pt x="43200" y="0"/>
                </a:lnTo>
              </a:path>
            </a:pathLst>
          </a:custGeom>
          <a:solidFill>
            <a:srgbClr val="FFFFFF"/>
          </a:solidFill>
          <a:ln w="9524" cap="rnd">
            <a:solidFill>
              <a:srgbClr val="000000"/>
            </a:solidFill>
            <a:bevel/>
            <a:headEnd/>
            <a:tailEnd/>
          </a:ln>
        </p:spPr>
      </p:sp>
      <p:sp>
        <p:nvSpPr>
          <p:cNvPr id="19" name="Text Placeholder 4"/>
          <p:cNvSpPr>
            <a:spLocks noGrp="1"/>
          </p:cNvSpPr>
          <p:nvPr>
            <p:ph type="subTitle" idx="1"/>
          </p:nvPr>
        </p:nvSpPr>
        <p:spPr bwMode="auto">
          <a:xfrm>
            <a:off x="8881393" y="2597939"/>
            <a:ext cx="2974883" cy="16615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1450" indent="-171450" algn="l">
              <a:buFont typeface="Liberation Sans"/>
              <a:buChar char="•"/>
              <a:defRPr sz="2000" b="1">
                <a:solidFill>
                  <a:schemeClr val="bg1"/>
                </a:solidFill>
                <a:latin typeface="Liberation Sans"/>
                <a:cs typeface="Liberation Sans"/>
              </a:defRPr>
            </a:lvl1pPr>
          </a:lstStyle>
          <a:p>
            <a:pPr>
              <a:defRPr/>
            </a:pPr>
            <a:r>
              <a:rPr/>
              <a:t>Образец подзаголовка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5" y="2569090"/>
            <a:ext cx="7383251" cy="165402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11" name="Дата 10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6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42"/>
            <a:ext cx="2743200" cy="5835649"/>
          </a:xfrm>
        </p:spPr>
        <p:txBody>
          <a:bodyPr vert="eaVert"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42"/>
            <a:ext cx="8026399" cy="5835649"/>
          </a:xfrm>
        </p:spPr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4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7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15413" y="1595438"/>
            <a:ext cx="5178986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595438"/>
            <a:ext cx="5178986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15413" y="1535113"/>
            <a:ext cx="5181103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15413" y="2174874"/>
            <a:ext cx="518110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7" y="1535113"/>
            <a:ext cx="5183210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77" y="2174874"/>
            <a:ext cx="5183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10" y="273054"/>
            <a:ext cx="4011084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6732" y="273050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10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15413" y="4800603"/>
            <a:ext cx="1056117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815413" y="612778"/>
            <a:ext cx="10561173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15413" y="5367337"/>
            <a:ext cx="1056117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100"/>
          <p:cNvSpPr>
            <a:spLocks noChangeArrowheads="1" noGrp="1"/>
          </p:cNvSpPr>
          <p:nvPr userDrawn="1"/>
        </p:nvSpPr>
        <p:spPr bwMode="auto">
          <a:xfrm>
            <a:off x="3669" y="270"/>
            <a:ext cx="12184661" cy="6857460"/>
          </a:xfrm>
          <a:custGeom>
            <a:avLst/>
            <a:gdLst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1239 w 43199"/>
              <a:gd name="connsiteY2" fmla="*/ 21600 h 43200"/>
              <a:gd name="connsiteX3" fmla="*/ 43199 w 43199"/>
              <a:gd name="connsiteY3" fmla="*/ 19794 h 43200"/>
              <a:gd name="connsiteX4" fmla="*/ 43199 w 43199"/>
              <a:gd name="connsiteY4" fmla="*/ 19794 h 43200"/>
              <a:gd name="connsiteX5" fmla="*/ 43174 w 43199"/>
              <a:gd name="connsiteY5" fmla="*/ 19794 h 43200"/>
              <a:gd name="connsiteX6" fmla="*/ 43174 w 43199"/>
              <a:gd name="connsiteY6" fmla="*/ 0 h 43200"/>
              <a:gd name="connsiteX7" fmla="*/ 0 w 43199"/>
              <a:gd name="connsiteY7" fmla="*/ 0 h 43200"/>
              <a:gd name="connsiteX8" fmla="*/ 0 w 43199"/>
              <a:gd name="connsiteY8" fmla="*/ 43200 h 43200"/>
              <a:gd name="connsiteX9" fmla="*/ 43174 w 43199"/>
              <a:gd name="connsiteY9" fmla="*/ 43200 h 43200"/>
              <a:gd name="connsiteX10" fmla="*/ 43174 w 43199"/>
              <a:gd name="connsiteY10" fmla="*/ 23405 h 43200"/>
              <a:gd name="connsiteX11" fmla="*/ 43174 w 43199"/>
              <a:gd name="connsiteY11" fmla="*/ 23405 h 43200"/>
              <a:gd name="connsiteX12" fmla="*/ 43199 w 43199"/>
              <a:gd name="connsiteY12" fmla="*/ 23405 h 43200"/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11" fmla="*/ 43199 w 43199"/>
              <a:gd name="connsiteY11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9" fmla="*/ 43174 w 43199"/>
              <a:gd name="connsiteY9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74 w 43199"/>
              <a:gd name="connsiteY3" fmla="*/ 0 h 43200"/>
              <a:gd name="connsiteX4" fmla="*/ 0 w 43199"/>
              <a:gd name="connsiteY4" fmla="*/ 0 h 43200"/>
              <a:gd name="connsiteX5" fmla="*/ 0 w 43199"/>
              <a:gd name="connsiteY5" fmla="*/ 43200 h 43200"/>
              <a:gd name="connsiteX6" fmla="*/ 43174 w 43199"/>
              <a:gd name="connsiteY6" fmla="*/ 43200 h 43200"/>
              <a:gd name="connsiteX0" fmla="*/ 43174 w 46380"/>
              <a:gd name="connsiteY0" fmla="*/ 43200 h 43200"/>
              <a:gd name="connsiteX1" fmla="*/ 43199 w 46380"/>
              <a:gd name="connsiteY1" fmla="*/ 19794 h 43200"/>
              <a:gd name="connsiteX2" fmla="*/ 43174 w 46380"/>
              <a:gd name="connsiteY2" fmla="*/ 0 h 43200"/>
              <a:gd name="connsiteX3" fmla="*/ 0 w 46380"/>
              <a:gd name="connsiteY3" fmla="*/ 0 h 43200"/>
              <a:gd name="connsiteX4" fmla="*/ 0 w 46380"/>
              <a:gd name="connsiteY4" fmla="*/ 43200 h 43200"/>
              <a:gd name="connsiteX5" fmla="*/ 43174 w 46380"/>
              <a:gd name="connsiteY5" fmla="*/ 43200 h 43200"/>
              <a:gd name="connsiteX0" fmla="*/ 43174 w 43199"/>
              <a:gd name="connsiteY0" fmla="*/ 43200 h 43200"/>
              <a:gd name="connsiteX1" fmla="*/ 43199 w 43199"/>
              <a:gd name="connsiteY1" fmla="*/ 19794 h 43200"/>
              <a:gd name="connsiteX2" fmla="*/ 43174 w 43199"/>
              <a:gd name="connsiteY2" fmla="*/ 0 h 43200"/>
              <a:gd name="connsiteX3" fmla="*/ 0 w 43199"/>
              <a:gd name="connsiteY3" fmla="*/ 0 h 43200"/>
              <a:gd name="connsiteX4" fmla="*/ 0 w 43199"/>
              <a:gd name="connsiteY4" fmla="*/ 43200 h 43200"/>
              <a:gd name="connsiteX5" fmla="*/ 43174 w 43199"/>
              <a:gd name="connsiteY5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4" h="43200" fill="norm" stroke="0" extrusionOk="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103"/>
          <p:cNvSpPr>
            <a:spLocks noChangeArrowheads="1" noGrp="1"/>
          </p:cNvSpPr>
          <p:nvPr userDrawn="1"/>
        </p:nvSpPr>
        <p:spPr bwMode="auto">
          <a:xfrm>
            <a:off x="183165" y="101751"/>
            <a:ext cx="7789614" cy="585789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156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104"/>
          <p:cNvSpPr>
            <a:spLocks noChangeArrowheads="1" noGrp="1"/>
          </p:cNvSpPr>
          <p:nvPr userDrawn="1"/>
        </p:nvSpPr>
        <p:spPr bwMode="auto">
          <a:xfrm>
            <a:off x="244971" y="130323"/>
            <a:ext cx="7610403" cy="572343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13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105"/>
          <p:cNvSpPr>
            <a:spLocks noChangeArrowheads="1" noGrp="1"/>
          </p:cNvSpPr>
          <p:nvPr userDrawn="1"/>
        </p:nvSpPr>
        <p:spPr bwMode="auto">
          <a:xfrm>
            <a:off x="306493" y="159054"/>
            <a:ext cx="7431757" cy="558883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106"/>
          <p:cNvSpPr>
            <a:spLocks noChangeArrowheads="1" noGrp="1"/>
          </p:cNvSpPr>
          <p:nvPr userDrawn="1"/>
        </p:nvSpPr>
        <p:spPr bwMode="auto">
          <a:xfrm>
            <a:off x="368021" y="187787"/>
            <a:ext cx="7252827" cy="545437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27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107"/>
          <p:cNvSpPr>
            <a:spLocks noChangeArrowheads="1" noGrp="1"/>
          </p:cNvSpPr>
          <p:nvPr userDrawn="1"/>
        </p:nvSpPr>
        <p:spPr bwMode="auto">
          <a:xfrm>
            <a:off x="429541" y="216360"/>
            <a:ext cx="7074181" cy="53199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108"/>
          <p:cNvSpPr>
            <a:spLocks noChangeArrowheads="1" noGrp="1"/>
          </p:cNvSpPr>
          <p:nvPr userDrawn="1"/>
        </p:nvSpPr>
        <p:spPr bwMode="auto">
          <a:xfrm>
            <a:off x="491347" y="245090"/>
            <a:ext cx="6894970" cy="518531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41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109"/>
          <p:cNvSpPr>
            <a:spLocks noChangeArrowheads="1" noGrp="1"/>
          </p:cNvSpPr>
          <p:nvPr userDrawn="1"/>
        </p:nvSpPr>
        <p:spPr bwMode="auto">
          <a:xfrm>
            <a:off x="552877" y="273821"/>
            <a:ext cx="6716041" cy="505071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110"/>
          <p:cNvSpPr>
            <a:spLocks noChangeArrowheads="1" noGrp="1"/>
          </p:cNvSpPr>
          <p:nvPr userDrawn="1"/>
        </p:nvSpPr>
        <p:spPr bwMode="auto">
          <a:xfrm>
            <a:off x="614397" y="302395"/>
            <a:ext cx="6537394" cy="49162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111"/>
          <p:cNvSpPr>
            <a:spLocks noChangeArrowheads="1" noGrp="1"/>
          </p:cNvSpPr>
          <p:nvPr userDrawn="1"/>
        </p:nvSpPr>
        <p:spPr bwMode="auto">
          <a:xfrm>
            <a:off x="676203" y="331128"/>
            <a:ext cx="6358183" cy="47816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11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112"/>
          <p:cNvSpPr>
            <a:spLocks noChangeArrowheads="1" noGrp="1"/>
          </p:cNvSpPr>
          <p:nvPr userDrawn="1"/>
        </p:nvSpPr>
        <p:spPr bwMode="auto">
          <a:xfrm>
            <a:off x="737731" y="359857"/>
            <a:ext cx="6179254" cy="464703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5686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113"/>
          <p:cNvSpPr>
            <a:spLocks noChangeArrowheads="1" noGrp="1"/>
          </p:cNvSpPr>
          <p:nvPr userDrawn="1"/>
        </p:nvSpPr>
        <p:spPr bwMode="auto">
          <a:xfrm>
            <a:off x="799253" y="388590"/>
            <a:ext cx="6000607" cy="451243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764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114"/>
          <p:cNvSpPr>
            <a:spLocks noChangeArrowheads="1" noGrp="1"/>
          </p:cNvSpPr>
          <p:nvPr userDrawn="1"/>
        </p:nvSpPr>
        <p:spPr bwMode="auto">
          <a:xfrm>
            <a:off x="860777" y="417163"/>
            <a:ext cx="5821679" cy="437797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21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" name="Shape 1115"/>
          <p:cNvSpPr>
            <a:spLocks noChangeArrowheads="1" noGrp="1"/>
          </p:cNvSpPr>
          <p:nvPr userDrawn="1"/>
        </p:nvSpPr>
        <p:spPr bwMode="auto">
          <a:xfrm>
            <a:off x="922587" y="445894"/>
            <a:ext cx="5642750" cy="42435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0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1" name="Shape 1116"/>
          <p:cNvSpPr>
            <a:spLocks noChangeArrowheads="1" noGrp="1"/>
          </p:cNvSpPr>
          <p:nvPr userDrawn="1"/>
        </p:nvSpPr>
        <p:spPr bwMode="auto">
          <a:xfrm>
            <a:off x="984107" y="474624"/>
            <a:ext cx="5463821" cy="410891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35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" name="Shape 1117"/>
          <p:cNvSpPr>
            <a:spLocks noChangeArrowheads="1" noGrp="1"/>
          </p:cNvSpPr>
          <p:nvPr userDrawn="1"/>
        </p:nvSpPr>
        <p:spPr bwMode="auto">
          <a:xfrm>
            <a:off x="1045632" y="503197"/>
            <a:ext cx="5284893" cy="397446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392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3" name="Shape 1118"/>
          <p:cNvSpPr>
            <a:spLocks noChangeArrowheads="1" noGrp="1"/>
          </p:cNvSpPr>
          <p:nvPr userDrawn="1"/>
        </p:nvSpPr>
        <p:spPr bwMode="auto">
          <a:xfrm>
            <a:off x="1107443" y="531930"/>
            <a:ext cx="5105963" cy="383985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49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4" name="Shape 1119"/>
          <p:cNvSpPr>
            <a:spLocks noChangeArrowheads="1" noGrp="1"/>
          </p:cNvSpPr>
          <p:nvPr userDrawn="1"/>
        </p:nvSpPr>
        <p:spPr bwMode="auto">
          <a:xfrm>
            <a:off x="1168963" y="560659"/>
            <a:ext cx="4927034" cy="370525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5" name="Shape 1120"/>
          <p:cNvSpPr>
            <a:spLocks noChangeArrowheads="1" noGrp="1"/>
          </p:cNvSpPr>
          <p:nvPr userDrawn="1"/>
        </p:nvSpPr>
        <p:spPr bwMode="auto">
          <a:xfrm>
            <a:off x="2023254" y="5083093"/>
            <a:ext cx="1181945" cy="888929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176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6" name="Shape 1121"/>
          <p:cNvSpPr>
            <a:spLocks noChangeArrowheads="1" noGrp="1"/>
          </p:cNvSpPr>
          <p:nvPr userDrawn="1"/>
        </p:nvSpPr>
        <p:spPr bwMode="auto">
          <a:xfrm>
            <a:off x="2851007" y="4515765"/>
            <a:ext cx="1869157" cy="140562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" name="Shape 1124"/>
          <p:cNvSpPr>
            <a:spLocks noChangeArrowheads="1" noGrp="1"/>
          </p:cNvSpPr>
          <p:nvPr userDrawn="1"/>
        </p:nvSpPr>
        <p:spPr bwMode="auto">
          <a:xfrm>
            <a:off x="3037839" y="4457826"/>
            <a:ext cx="835941" cy="62875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0" name="Shape 1125"/>
          <p:cNvSpPr>
            <a:spLocks noChangeArrowheads="1" noGrp="1"/>
          </p:cNvSpPr>
          <p:nvPr userDrawn="1"/>
        </p:nvSpPr>
        <p:spPr bwMode="auto">
          <a:xfrm>
            <a:off x="1015999" y="4613071"/>
            <a:ext cx="685800" cy="51557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9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3" name="Shape 1138"/>
          <p:cNvSpPr>
            <a:spLocks noChangeArrowheads="1" noGrp="1"/>
          </p:cNvSpPr>
          <p:nvPr userDrawn="1"/>
        </p:nvSpPr>
        <p:spPr bwMode="auto">
          <a:xfrm>
            <a:off x="2311403" y="4372901"/>
            <a:ext cx="796430" cy="5989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4" name="Shape 1139"/>
          <p:cNvSpPr>
            <a:spLocks noChangeArrowheads="1" noGrp="1"/>
          </p:cNvSpPr>
          <p:nvPr userDrawn="1"/>
        </p:nvSpPr>
        <p:spPr bwMode="auto">
          <a:xfrm>
            <a:off x="1648462" y="4729109"/>
            <a:ext cx="755507" cy="56812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5" name="Shape 1140"/>
          <p:cNvSpPr>
            <a:spLocks noChangeArrowheads="1" noGrp="1"/>
          </p:cNvSpPr>
          <p:nvPr userDrawn="1"/>
        </p:nvSpPr>
        <p:spPr bwMode="auto">
          <a:xfrm>
            <a:off x="1506501" y="5387076"/>
            <a:ext cx="753250" cy="566374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6" name="Shape 1141"/>
          <p:cNvSpPr>
            <a:spLocks noChangeArrowheads="1" noGrp="1"/>
          </p:cNvSpPr>
          <p:nvPr userDrawn="1"/>
        </p:nvSpPr>
        <p:spPr bwMode="auto">
          <a:xfrm>
            <a:off x="2370101" y="5855034"/>
            <a:ext cx="893513" cy="67193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142"/>
          <p:cNvSpPr>
            <a:spLocks noChangeArrowheads="1" noGrp="1"/>
          </p:cNvSpPr>
          <p:nvPr userDrawn="1"/>
        </p:nvSpPr>
        <p:spPr bwMode="auto">
          <a:xfrm>
            <a:off x="2241977" y="6244482"/>
            <a:ext cx="688339" cy="51780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097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8" name="Shape 1143"/>
          <p:cNvSpPr>
            <a:spLocks noChangeArrowheads="1" noGrp="1"/>
          </p:cNvSpPr>
          <p:nvPr userDrawn="1"/>
        </p:nvSpPr>
        <p:spPr bwMode="auto">
          <a:xfrm>
            <a:off x="3596920" y="5964721"/>
            <a:ext cx="726439" cy="546215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45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144"/>
          <p:cNvSpPr>
            <a:spLocks noChangeArrowheads="1" noGrp="1"/>
          </p:cNvSpPr>
          <p:nvPr userDrawn="1"/>
        </p:nvSpPr>
        <p:spPr bwMode="auto">
          <a:xfrm>
            <a:off x="3037843" y="5578669"/>
            <a:ext cx="977899" cy="73527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37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147"/>
          <p:cNvSpPr>
            <a:spLocks noChangeArrowheads="1" noGrp="1"/>
          </p:cNvSpPr>
          <p:nvPr userDrawn="1"/>
        </p:nvSpPr>
        <p:spPr bwMode="auto">
          <a:xfrm>
            <a:off x="2609712" y="36827"/>
            <a:ext cx="752403" cy="565898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148"/>
          <p:cNvSpPr>
            <a:spLocks noChangeArrowheads="1" noGrp="1"/>
          </p:cNvSpPr>
          <p:nvPr userDrawn="1"/>
        </p:nvSpPr>
        <p:spPr bwMode="auto">
          <a:xfrm>
            <a:off x="2272174" y="35715"/>
            <a:ext cx="748734" cy="563041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47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99253" y="1600203"/>
            <a:ext cx="10577333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5413" y="6356353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84183-74E9-4393-9769-E1D9236041BE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599" y="6356353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87829" y="274638"/>
            <a:ext cx="105887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592277" y="6356353"/>
            <a:ext cx="2784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530004-958A-4E15-9840-E9741BECB0F3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accent6">
              <a:lumMod val="50000"/>
            </a:schemeClr>
          </a:solidFill>
          <a:latin typeface="+mj-lt"/>
          <a:ea typeface="+mj-ea"/>
          <a:cs typeface="Liberation Sans"/>
        </a:defRPr>
      </a:lvl1pPr>
    </p:titleStyle>
    <p:bodyStyle>
      <a:lvl1pPr marL="342900" indent="-342900" algn="l" defTabSz="914400">
        <a:spcBef>
          <a:spcPts val="0"/>
        </a:spcBef>
        <a:buFont typeface="Liberation Sans"/>
        <a:buChar char="•"/>
        <a:defRPr sz="3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Liberation Sans"/>
        <a:buChar char="–"/>
        <a:defRPr sz="28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Liberation Sans"/>
        <a:buChar char="•"/>
        <a:defRPr sz="24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Liberation Sans"/>
        <a:buChar char="–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Liberation Sans"/>
        <a:buChar char="»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Liberation Sans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Liberation Sans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Liberation Sans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Liberation Sans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46001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Бытовая коррупция</a:t>
            </a:r>
            <a:endParaRPr/>
          </a:p>
        </p:txBody>
      </p:sp>
      <p:pic>
        <p:nvPicPr>
          <p:cNvPr id="3034917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>
            <a:off x="2861236" y="1646894"/>
            <a:ext cx="6042484" cy="4525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8401383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148006285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 flipH="0" flipV="0">
            <a:off x="1113313" y="94877"/>
            <a:ext cx="10411024" cy="78082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4552841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sz="4800" b="1" u="sng">
                <a:latin typeface="Times New Roman"/>
                <a:cs typeface="Times New Roman"/>
              </a:rPr>
              <a:t>Формы бытовой коррупции</a:t>
            </a:r>
            <a:r>
              <a:rPr sz="4800" b="1" u="sng">
                <a:latin typeface="Times New Roman"/>
                <a:cs typeface="Times New Roman"/>
              </a:rPr>
              <a:t>:</a:t>
            </a:r>
            <a:endParaRPr/>
          </a:p>
        </p:txBody>
      </p:sp>
      <p:sp>
        <p:nvSpPr>
          <p:cNvPr id="105483271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360000" marR="0" indent="540214" algn="l">
              <a:lnSpc>
                <a:spcPct val="100000"/>
              </a:lnSpc>
              <a:spcAft>
                <a:spcPts val="0"/>
              </a:spcAft>
              <a:defRPr/>
            </a:pPr>
            <a:r>
              <a:rPr sz="2200" u="sng">
                <a:latin typeface="Times New Roman"/>
                <a:cs typeface="Times New Roman"/>
              </a:rPr>
              <a:t>«Коррупция выживания»</a:t>
            </a:r>
            <a:r>
              <a:rPr sz="2200">
                <a:latin typeface="Times New Roman"/>
                <a:cs typeface="Times New Roman"/>
              </a:rPr>
              <a:t> — самое позорное для общества из всех явлений коррупции. Ее основной признак и принцип — «бедный платит всем». Старушка разворачивает платок и отдает за услугу пятьдесят рублей санитарке в больнице.</a:t>
            </a:r>
            <a:endParaRPr sz="2200">
              <a:latin typeface="Times New Roman"/>
              <a:cs typeface="Times New Roman"/>
            </a:endParaRPr>
          </a:p>
          <a:p>
            <a:pPr marL="360000" marR="0" indent="540214" algn="l">
              <a:lnSpc>
                <a:spcPct val="100000"/>
              </a:lnSpc>
              <a:spcAft>
                <a:spcPts val="0"/>
              </a:spcAft>
              <a:defRPr/>
            </a:pPr>
            <a:r>
              <a:rPr sz="2200" u="sng">
                <a:latin typeface="Times New Roman"/>
                <a:cs typeface="Times New Roman"/>
              </a:rPr>
              <a:t>«Коррупция комфорта». </a:t>
            </a:r>
            <a:r>
              <a:rPr sz="2200">
                <a:latin typeface="Times New Roman"/>
                <a:cs typeface="Times New Roman"/>
              </a:rPr>
              <a:t>Это коррупция, участником которой являются по большей части «средние слои» населения. Кому-то нужно получить заграничный паспорт за три дня, а его делают три недели. Кого-то остановил гаишник, а надо быстрее ехать.</a:t>
            </a:r>
            <a:endParaRPr sz="2200">
              <a:latin typeface="Times New Roman"/>
              <a:cs typeface="Times New Roman"/>
            </a:endParaRPr>
          </a:p>
          <a:p>
            <a:pPr marL="360000" marR="0" indent="540214" algn="l">
              <a:buFont typeface="Liberation Sans"/>
              <a:buNone/>
              <a:defRPr/>
            </a:pPr>
            <a:r>
              <a:rPr sz="2200" u="sng">
                <a:latin typeface="Times New Roman"/>
                <a:cs typeface="Times New Roman"/>
              </a:rPr>
              <a:t>• </a:t>
            </a:r>
            <a:r>
              <a:rPr sz="2200" u="sng">
                <a:latin typeface="Times New Roman"/>
                <a:cs typeface="Times New Roman"/>
              </a:rPr>
              <a:t>«Коррупция престижа». </a:t>
            </a:r>
            <a:r>
              <a:rPr sz="2200">
                <a:latin typeface="Times New Roman"/>
                <a:cs typeface="Times New Roman"/>
              </a:rPr>
              <a:t>Это коррупция властных и богатых. </a:t>
            </a:r>
            <a:r>
              <a:rPr sz="2200">
                <a:latin typeface="Times New Roman"/>
                <a:cs typeface="Times New Roman"/>
              </a:rPr>
              <a:t>КАК ПРИМЕР: </a:t>
            </a:r>
            <a:r>
              <a:rPr sz="2200">
                <a:latin typeface="Times New Roman"/>
                <a:cs typeface="Times New Roman"/>
              </a:rPr>
              <a:t>«Хочу того, что не положено, за хорошие деньги». Эта коррупция опасна, так как развращает и порождает ложное ощущение превосходства денег перед законом. </a:t>
            </a:r>
            <a:endParaRPr sz="2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69799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sz="3600" b="1" u="sng">
                <a:latin typeface="Times New Roman"/>
                <a:cs typeface="Times New Roman"/>
              </a:rPr>
              <a:t>РЕЗУЛЬТАТЫ ОПРОСА</a:t>
            </a:r>
            <a:endParaRPr sz="3600"/>
          </a:p>
        </p:txBody>
      </p:sp>
      <p:pic>
        <p:nvPicPr>
          <p:cNvPr id="307292266" name=""/>
          <p:cNvPicPr>
            <a:picLocks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 rot="0" flipH="0" flipV="0">
            <a:off x="7944186" y="1271999"/>
            <a:ext cx="3816649" cy="5450689"/>
          </a:xfrm>
          <a:prstGeom prst="rect">
            <a:avLst/>
          </a:prstGeom>
        </p:spPr>
      </p:pic>
      <p:sp>
        <p:nvSpPr>
          <p:cNvPr id="473046141" name=""/>
          <p:cNvSpPr txBox="1"/>
          <p:nvPr/>
        </p:nvSpPr>
        <p:spPr bwMode="auto">
          <a:xfrm flipH="0" flipV="0">
            <a:off x="787829" y="1995899"/>
            <a:ext cx="7037025" cy="393228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sz="2800">
                <a:highlight>
                  <a:srgbClr val="FFFFFF"/>
                </a:highlight>
                <a:latin typeface="Times New Roman"/>
                <a:cs typeface="Times New Roman"/>
              </a:rPr>
              <a:t>медицинское обслуживание (33%)</a:t>
            </a: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sz="2800">
                <a:highlight>
                  <a:srgbClr val="FFFFFF"/>
                </a:highlight>
                <a:latin typeface="Times New Roman"/>
                <a:cs typeface="Times New Roman"/>
              </a:rPr>
              <a:t>жилищно-коммунальные услуги (23,6%)</a:t>
            </a: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sz="2800">
                <a:highlight>
                  <a:srgbClr val="FFFFFF"/>
                </a:highlight>
                <a:latin typeface="Times New Roman"/>
                <a:cs typeface="Times New Roman"/>
              </a:rPr>
              <a:t>образовательные учреждения (21%)</a:t>
            </a: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sz="2800">
                <a:highlight>
                  <a:srgbClr val="FFFFFF"/>
                </a:highlight>
                <a:latin typeface="Times New Roman"/>
                <a:cs typeface="Times New Roman"/>
              </a:rPr>
              <a:t>взаимодействие с ГИБДД (20,1%)</a:t>
            </a: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  <a:defRPr/>
            </a:pPr>
            <a:endParaRPr sz="280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239821" indent="-239821" algn="l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sz="2800">
                <a:highlight>
                  <a:srgbClr val="FFFFFF"/>
                </a:highlight>
                <a:latin typeface="Times New Roman"/>
                <a:cs typeface="Times New Roman"/>
              </a:rPr>
              <a:t>трудоустройство и карьерный рост (19,1%</a:t>
            </a:r>
            <a:r>
              <a:rPr sz="2800">
                <a:highlight>
                  <a:srgbClr val="FFFFFF"/>
                </a:highlight>
                <a:latin typeface="Times New Roman"/>
                <a:cs typeface="Times New Roman"/>
              </a:rPr>
              <a:t>)</a:t>
            </a:r>
            <a:endParaRPr sz="1400">
              <a:highlight>
                <a:srgbClr val="FFFF00"/>
              </a:highlight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161181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sz="3600">
                <a:latin typeface="Times New Roman"/>
                <a:cs typeface="Times New Roman"/>
              </a:rPr>
              <a:t>Краткие результаты исследования:</a:t>
            </a:r>
            <a:endParaRPr sz="3600"/>
          </a:p>
        </p:txBody>
      </p:sp>
      <p:sp>
        <p:nvSpPr>
          <p:cNvPr id="1403034190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sz="2400">
                <a:latin typeface="Times New Roman"/>
                <a:cs typeface="Times New Roman"/>
              </a:rPr>
              <a:t>средний размер взятки в регионе составляет 33 041 рубль;</a:t>
            </a:r>
            <a:endParaRPr sz="2400"/>
          </a:p>
          <a:p>
            <a:pPr>
              <a:defRPr/>
            </a:pPr>
            <a:endParaRPr sz="2400"/>
          </a:p>
          <a:p>
            <a:pPr marL="0" marR="0"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400">
                <a:latin typeface="Times New Roman"/>
                <a:cs typeface="Times New Roman"/>
              </a:rPr>
              <a:t>При расчете показателей коррупционный опыт в сфере «бытовой»</a:t>
            </a:r>
            <a:r>
              <a:rPr sz="2400">
                <a:latin typeface="Times New Roman"/>
                <a:cs typeface="Times New Roman"/>
              </a:rPr>
              <a:t> </a:t>
            </a:r>
            <a:r>
              <a:rPr sz="2400">
                <a:latin typeface="Times New Roman"/>
                <a:cs typeface="Times New Roman"/>
              </a:rPr>
              <a:t>доля коррупционных издержек в среднедушевом доходе населения – 71,9%;</a:t>
            </a:r>
            <a:endParaRPr sz="2400"/>
          </a:p>
          <a:p>
            <a:pPr marL="0" marR="0" indent="450214" algn="just">
              <a:lnSpc>
                <a:spcPct val="100000"/>
              </a:lnSpc>
              <a:spcAft>
                <a:spcPts val="0"/>
              </a:spcAft>
              <a:defRPr/>
            </a:pPr>
            <a:endParaRPr sz="2400">
              <a:latin typeface="Times New Roman"/>
              <a:cs typeface="Times New Roman"/>
            </a:endParaRPr>
          </a:p>
          <a:p>
            <a:pPr marL="0" marR="0"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400">
                <a:latin typeface="Times New Roman"/>
                <a:cs typeface="Times New Roman"/>
              </a:rPr>
              <a:t>коррупционный опыт имеют 6,33% опрошенных;</a:t>
            </a:r>
            <a:endParaRPr sz="2400"/>
          </a:p>
          <a:p>
            <a:pPr marL="0" marR="0" indent="450214" algn="just">
              <a:lnSpc>
                <a:spcPct val="100000"/>
              </a:lnSpc>
              <a:spcAft>
                <a:spcPts val="0"/>
              </a:spcAft>
              <a:defRPr/>
            </a:pPr>
            <a:endParaRPr sz="2400">
              <a:latin typeface="Times New Roman"/>
              <a:cs typeface="Times New Roman"/>
            </a:endParaRPr>
          </a:p>
          <a:p>
            <a:pPr marL="0" marR="0"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400">
                <a:latin typeface="Times New Roman"/>
                <a:cs typeface="Times New Roman"/>
              </a:rPr>
              <a:t>более 54–69% респондентов в большинстве ситуаций не сталкиваются с коррупцией ;</a:t>
            </a:r>
            <a:endParaRPr sz="2400"/>
          </a:p>
          <a:p>
            <a:pPr marL="0" marR="0" indent="450214" algn="just">
              <a:lnSpc>
                <a:spcPct val="100000"/>
              </a:lnSpc>
              <a:spcAft>
                <a:spcPts val="0"/>
              </a:spcAft>
              <a:defRPr/>
            </a:pPr>
            <a:endParaRPr sz="2400">
              <a:latin typeface="Times New Roman"/>
              <a:cs typeface="Times New Roman"/>
            </a:endParaRPr>
          </a:p>
          <a:p>
            <a:pPr>
              <a:defRPr/>
            </a:pPr>
            <a:r>
              <a:rPr sz="2400">
                <a:latin typeface="Times New Roman"/>
                <a:cs typeface="Times New Roman"/>
              </a:rPr>
              <a:t>в 15 из 16 исследованных ситуаций преобладает отсутствие коррупционных проявлений</a:t>
            </a:r>
            <a:r>
              <a:rPr sz="2400">
                <a:latin typeface="Times New Roman"/>
                <a:cs typeface="Times New Roman"/>
              </a:rPr>
              <a:t>.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5990603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sz="3600" b="1" u="sng">
                <a:latin typeface="Times New Roman"/>
                <a:cs typeface="Times New Roman"/>
              </a:rPr>
              <a:t>УЩЕРБ, НАНОСИМЫЙ КОРРУПЦИЕЙ:</a:t>
            </a:r>
            <a:endParaRPr sz="3600"/>
          </a:p>
        </p:txBody>
      </p:sp>
      <p:sp>
        <p:nvSpPr>
          <p:cNvPr id="1306862111" name="Объект 2"/>
          <p:cNvSpPr>
            <a:spLocks noGrp="1"/>
          </p:cNvSpPr>
          <p:nvPr>
            <p:ph idx="1"/>
          </p:nvPr>
        </p:nvSpPr>
        <p:spPr bwMode="auto">
          <a:xfrm flipH="0" flipV="0">
            <a:off x="799253" y="1319625"/>
            <a:ext cx="10577333" cy="509587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0000" lnSpcReduction="4000"/>
          </a:bodyPr>
          <a:lstStyle/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коррупция снижает эффективность работы, как отдельной компании, так и общества в целом (страны, мира), так как вынуждает неэффективно тратить деньги и другие ресурсы;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коррупция аморальна, формирует особое коррупционное сознание и задает неверные ориентиры для общества;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коррупция — основа криминальных структур;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коррупция делает управление на всех уровнях неэффективным, искажает властные отношения, так как «отбор кадров» осуществляется не по деловым качествам, а по умению встроиться в систему коррупционных связей;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коррупция снижает авторитет власти, способствует падению доверия к власти со стороны граждан;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в результате высокого уровня коррупционности всех сфер общественной жизни падает авторитет страны на международной арене;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в угоду отдельным личностям губится наше общее достояние и достояние потомков;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— главной жертвой коррупции, несущей основное бремя совокупного ущерба от коррупции, становятся граждане государства (например, повышаются цены за счёт коррупционных «накладных расходов»);</a:t>
            </a:r>
            <a:endParaRPr sz="2200">
              <a:latin typeface="Times New Roman"/>
              <a:cs typeface="Times New Roman"/>
            </a:endParaRPr>
          </a:p>
          <a:p>
            <a:pPr>
              <a:defRPr/>
            </a:pPr>
            <a:r>
              <a:rPr sz="2200">
                <a:latin typeface="Times New Roman"/>
                <a:cs typeface="Times New Roman"/>
              </a:rPr>
              <a:t>— коррупция подстегивает перераспределение средств в пользу узких групп за счет наиболее уязвимых слоев населения; закрепляются и увеличиваются резкое имущественное неравенство.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3967518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sz="4800">
                <a:latin typeface="Times New Roman"/>
                <a:cs typeface="Times New Roman"/>
              </a:rPr>
              <a:t>Рекомендации</a:t>
            </a:r>
            <a:endParaRPr sz="4800"/>
          </a:p>
        </p:txBody>
      </p:sp>
      <p:sp>
        <p:nvSpPr>
          <p:cNvPr id="794442006" name="Объект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1. Продолжать проведение мониторинга «бытовой» коррупции в </a:t>
            </a:r>
            <a:r>
              <a:rPr sz="2200">
                <a:latin typeface="Times New Roman"/>
                <a:cs typeface="Times New Roman"/>
              </a:rPr>
              <a:t>Оренбургской области.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2. Больше рассказывать людям о борьбе с коррупцией (размещать информацию </a:t>
            </a:r>
            <a:r>
              <a:rPr sz="2200">
                <a:latin typeface="Times New Roman"/>
                <a:cs typeface="Times New Roman"/>
              </a:rPr>
              <a:t>на рекламных щитах; публиковать материалы в газетах и на телевидении; </a:t>
            </a:r>
            <a:r>
              <a:rPr sz="2200">
                <a:latin typeface="Times New Roman"/>
                <a:cs typeface="Times New Roman"/>
              </a:rPr>
              <a:t>рассказывать о том, как можно сообщить о коррупции; показывать успехи в борьбе с ней).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3. Упростить получение госуслуг (развивать электронные услуги, расширять работу МФЦ, реализовывать принцип «одного окна»).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4. Быстро реагировать на сигналы о коррупции (следить за соцсетями, </a:t>
            </a:r>
            <a:r>
              <a:rPr sz="2200">
                <a:latin typeface="Times New Roman"/>
                <a:cs typeface="Times New Roman"/>
              </a:rPr>
              <a:t>оперативно обрабатывать звонки на горячую линию, рассматривать обращения  граждан).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5. Особое внимание уделить самым проблемным сферам: медицина, ГИБДД, детские сады, коммунальные службы, школы и вузы.</a:t>
            </a:r>
            <a:endParaRPr sz="2200">
              <a:latin typeface="Times New Roman"/>
              <a:cs typeface="Times New Roman"/>
            </a:endParaRPr>
          </a:p>
          <a:p>
            <a:pPr indent="450214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2200">
                <a:latin typeface="Times New Roman"/>
                <a:cs typeface="Times New Roman"/>
              </a:rPr>
              <a:t>6. Улучшить работу с бизнесом (развивать электронные сервисы, упрощать получение услуг, быстро решать проблемы с «Госуслугами» и «Моим бизнесом», уменьшать бюрократию).</a:t>
            </a:r>
            <a:endParaRPr sz="2200">
              <a:latin typeface="Times New Roman"/>
              <a:cs typeface="Times New Roman"/>
            </a:endParaRPr>
          </a:p>
          <a:p>
            <a:pPr marL="342900" marR="0" indent="467100">
              <a:defRPr/>
            </a:pPr>
            <a:r>
              <a:rPr sz="2200">
                <a:latin typeface="Times New Roman"/>
                <a:cs typeface="Times New Roman"/>
              </a:rPr>
              <a:t>7. Строго следить за госзакупками (проверять документацию, не допускать ограничения конкуренции, предотвращать возможные коррупционные схемы).</a:t>
            </a:r>
            <a:endParaRPr sz="2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875329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91333417" name="Объект 2"/>
          <p:cNvSpPr>
            <a:spLocks noGrp="1"/>
          </p:cNvSpPr>
          <p:nvPr>
            <p:ph idx="1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 marL="0" indent="0" algn="ctr">
              <a:buFont typeface="Liberation Sans"/>
              <a:buNone/>
              <a:defRPr/>
            </a:pPr>
            <a:r>
              <a:rPr sz="7200"/>
              <a:t>Спасибо за внимание!</a:t>
            </a:r>
            <a:endParaRPr sz="7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ial">
  <a:themeElements>
    <a:clrScheme name="Officia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Классическая 2">
      <a:majorFont>
        <a:latin typeface="Liberation Sans"/>
        <a:ea typeface="Liberation Sans"/>
        <a:cs typeface="Liberation Sans"/>
      </a:majorFont>
      <a:minorFont>
        <a:latin typeface="Liberation San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Р7-Офис/2025.3.1.923</Application>
  <DocSecurity>0</DocSecurity>
  <PresentationFormat>Widescreen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cad-mo</cp:lastModifiedBy>
  <cp:revision>8</cp:revision>
  <dcterms:modified xsi:type="dcterms:W3CDTF">2026-07-09T05:06:07Z</dcterms:modified>
  <cp:category/>
  <cp:contentStatus/>
  <cp:version/>
</cp:coreProperties>
</file>